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09" r:id="rId5"/>
    <p:sldId id="306" r:id="rId6"/>
    <p:sldId id="311" r:id="rId7"/>
    <p:sldId id="315" r:id="rId8"/>
    <p:sldId id="314" r:id="rId9"/>
    <p:sldId id="296" r:id="rId10"/>
    <p:sldId id="318" r:id="rId11"/>
    <p:sldId id="319" r:id="rId12"/>
    <p:sldId id="320" r:id="rId13"/>
    <p:sldId id="321" r:id="rId14"/>
    <p:sldId id="288" r:id="rId15"/>
    <p:sldId id="317" r:id="rId16"/>
    <p:sldId id="322" r:id="rId17"/>
    <p:sldId id="316" r:id="rId18"/>
    <p:sldId id="310" r:id="rId19"/>
    <p:sldId id="260" r:id="rId20"/>
    <p:sldId id="323" r:id="rId21"/>
    <p:sldId id="325" r:id="rId22"/>
    <p:sldId id="326" r:id="rId23"/>
    <p:sldId id="327" r:id="rId24"/>
    <p:sldId id="328" r:id="rId25"/>
    <p:sldId id="329" r:id="rId26"/>
    <p:sldId id="330" r:id="rId27"/>
    <p:sldId id="305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  <p15:guide id="4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4" autoAdjust="0"/>
    <p:restoredTop sz="81745" autoAdjust="0"/>
  </p:normalViewPr>
  <p:slideViewPr>
    <p:cSldViewPr snapToGrid="0">
      <p:cViewPr varScale="1">
        <p:scale>
          <a:sx n="73" d="100"/>
          <a:sy n="73" d="100"/>
        </p:scale>
        <p:origin x="180" y="72"/>
      </p:cViewPr>
      <p:guideLst>
        <p:guide pos="3840"/>
        <p:guide orient="horz" pos="960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dh\Downloads\stat_426801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연령별 투표율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Sheet0!$B$8:$B$19</c:f>
              <c:strCache>
                <c:ptCount val="10"/>
                <c:pt idx="0">
                  <c:v>19세</c:v>
                </c:pt>
                <c:pt idx="1">
                  <c:v>20대 전반</c:v>
                </c:pt>
                <c:pt idx="2">
                  <c:v>20대 후반</c:v>
                </c:pt>
                <c:pt idx="3">
                  <c:v>30대 전반</c:v>
                </c:pt>
                <c:pt idx="4">
                  <c:v>30대 후반</c:v>
                </c:pt>
                <c:pt idx="5">
                  <c:v>40대</c:v>
                </c:pt>
                <c:pt idx="6">
                  <c:v>50대</c:v>
                </c:pt>
                <c:pt idx="7">
                  <c:v>60대</c:v>
                </c:pt>
                <c:pt idx="8">
                  <c:v>70대</c:v>
                </c:pt>
                <c:pt idx="9">
                  <c:v>80세 이상</c:v>
                </c:pt>
              </c:strCache>
            </c:strRef>
          </c:cat>
          <c:val>
            <c:numRef>
              <c:f>Sheet0!$N$8:$N$19</c:f>
              <c:numCache>
                <c:formatCode>General</c:formatCode>
                <c:ptCount val="10"/>
                <c:pt idx="0">
                  <c:v>35.700000000000003</c:v>
                </c:pt>
                <c:pt idx="1">
                  <c:v>37</c:v>
                </c:pt>
                <c:pt idx="2">
                  <c:v>35.6</c:v>
                </c:pt>
                <c:pt idx="3">
                  <c:v>36.9</c:v>
                </c:pt>
                <c:pt idx="4">
                  <c:v>38.6</c:v>
                </c:pt>
                <c:pt idx="5">
                  <c:v>44.7</c:v>
                </c:pt>
                <c:pt idx="6">
                  <c:v>55.2</c:v>
                </c:pt>
                <c:pt idx="7">
                  <c:v>70.5</c:v>
                </c:pt>
                <c:pt idx="8">
                  <c:v>75.3</c:v>
                </c:pt>
                <c:pt idx="9">
                  <c:v>51.2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7B-4D7A-A27C-1417CEC344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889072"/>
        <c:axId val="529889488"/>
      </c:lineChart>
      <c:catAx>
        <c:axId val="529889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9889488"/>
        <c:crosses val="autoZero"/>
        <c:auto val="1"/>
        <c:lblAlgn val="ctr"/>
        <c:lblOffset val="100"/>
        <c:noMultiLvlLbl val="0"/>
      </c:catAx>
      <c:valAx>
        <c:axId val="5298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9889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E1DC9-418B-48B3-9C3D-28340D20EB2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2022-12-05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6B3A4-6403-45F3-8258-5B00C047BFB8}" type="datetime1">
              <a:rPr lang="ko-KR" altLang="en-US" noProof="0" smtClean="0"/>
              <a:t>2022-12-05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B913A0-8194-43AB-8CE1-D8825DE3150C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9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투표에 영향을 미친 미디어나 선관위에 대한 설문을 제외한 마지막 페이지다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선거에 대해 유권자가 가지는 인식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 관련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사전투표제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가계수입에 대한 문항으로 끝난다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215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321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776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191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stratify=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'Q2'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로지스틱회귀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세가지 모델의 평균 정확도 비교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타겟 및 데이터 편향이 있는 편이므로 계층별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k-fold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교차검증을 실시해준다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StratifiedKFold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667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랜덤포레스트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class_weight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="balanced") +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인코더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가지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설문조사도 항목간 정도가 있어서 순서형이 제일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좋을것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같다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로지스틱회귀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세가지 모델의 평균 정확도 비교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타겟 및 데이터 편향이 있는 편이므로 계층별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k-fold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교차검증을 실시해준다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StratifiedKFold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636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랜덤포레스트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class_weight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="balanced") +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인코더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가지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설문조사도 항목간 정도가 있어서 순서형이 제일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좋을것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같다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로지스틱회귀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세가지 모델의 평균 정확도 비교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타겟 및 데이터 편향이 있는 편이므로 계층별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k-fold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교차검증을 실시해준다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StratifiedKFold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969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랜덤포레스트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class_weight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="balanced") +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인코더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가지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설문조사도 항목간 정도가 있어서 순서형이 제일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좋을것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같다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로지스틱회귀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세가지 모델의 평균 정확도 비교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타겟 및 데이터 편향이 있는 편이므로 계층별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k-fold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교차검증을 실시해준다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StratifiedKFold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12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랜덤포레스트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class_weight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="balanced") +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인코더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가지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설문조사도 항목간 정도가 있어서 순서형이 제일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좋을것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같다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로지스틱회귀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세가지 모델의 평균 정확도 비교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타겟 및 데이터 편향이 있는 편이므로 계층별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k-fold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교차검증을 실시해준다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StratifiedKFold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22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랜덤포레스트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class_weight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="balanced") +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인코더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가지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설문조사도 항목간 정도가 있어서 순서형이 제일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좋을것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같다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로지스틱회귀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세가지 모델의 평균 정확도 비교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타겟 및 데이터 편향이 있는 편이므로 계층별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k-fold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교차검증을 실시해준다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StratifiedKFold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978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랜덤포레스트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class_weight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="balanced") +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인코더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가지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설문조사도 항목간 정도가 있어서 순서형이 제일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좋을것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같다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로지스틱회귀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세가지 모델의 평균 정확도 비교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타겟 및 데이터 편향이 있는 편이므로 계층별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k-fold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교차검증을 실시해준다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StratifiedKFold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57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랜덤포레스트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class_weight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="balanced") +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인코더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가지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설문조사도 항목간 정도가 있어서 순서형이 제일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좋을것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같다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로지스틱회귀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세가지 모델의 평균 정확도 비교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타겟 및 데이터 편향이 있는 편이므로 계층별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k-fold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교차검증을 실시해준다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.(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StratifiedKFold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95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7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55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929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941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8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10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코드북의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처음이다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관심도에 대한 문항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271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예측하고자 하는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타겟값입니다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1: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투표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2: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투표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x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문항들을 보면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투표하지 않은 이유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사전투표를 한 이유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지지후보자 결정 시기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지지후보자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선택시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가장 많이 고려한 사항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타겟 누수가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일어날만한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항목들이 많음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59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 descr="분홍색 배경의 야자수 잎 사진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위험 및 보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4" descr="야자수 잎 사진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8" descr="두 야자수 잎으로 테두리가 있는 노트북 키보드 사진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13" descr="식물 사진 클로즈업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야자수 잎 사진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식물 사진 클로즈업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ko-KR" altLang="en-US" sz="36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33" name="날짜 개체 틀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34" name="바닥글 개체 틀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5" y="2478024"/>
            <a:ext cx="5533292" cy="1192940"/>
          </a:xfrm>
        </p:spPr>
        <p:txBody>
          <a:bodyPr rtlCol="0">
            <a:normAutofit fontScale="90000"/>
          </a:bodyPr>
          <a:lstStyle/>
          <a:p>
            <a:pPr algn="ctr" rtl="0">
              <a:lnSpc>
                <a:spcPct val="150000"/>
              </a:lnSpc>
            </a:pPr>
            <a:r>
              <a:rPr lang="ko-KR" altLang="en-US" sz="2800" dirty="0"/>
              <a:t>제</a:t>
            </a:r>
            <a:r>
              <a:rPr lang="en-US" altLang="ko-KR" sz="2800" dirty="0"/>
              <a:t>8</a:t>
            </a:r>
            <a:r>
              <a:rPr lang="ko-KR" altLang="en-US" sz="2800" dirty="0"/>
              <a:t>회 </a:t>
            </a:r>
            <a:r>
              <a:rPr lang="ko-KR" altLang="en-US" sz="2800" dirty="0" err="1"/>
              <a:t>전국동시지방선거</a:t>
            </a:r>
            <a:br>
              <a:rPr lang="en-US" altLang="ko-KR" sz="2800" dirty="0"/>
            </a:br>
            <a:r>
              <a:rPr lang="ko-KR" altLang="en-US" sz="2800" dirty="0"/>
              <a:t>유권자 의식조사 분석 및 투표율 제고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400" y="4693090"/>
            <a:ext cx="1827262" cy="572798"/>
          </a:xfrm>
        </p:spPr>
        <p:txBody>
          <a:bodyPr rtlCol="0"/>
          <a:lstStyle/>
          <a:p>
            <a:pPr rtl="0"/>
            <a:r>
              <a:rPr lang="en-US" altLang="ko-KR" dirty="0"/>
              <a:t>AIB_16_</a:t>
            </a:r>
            <a:r>
              <a:rPr lang="ko-KR" altLang="en-US" dirty="0"/>
              <a:t>김동환</a:t>
            </a:r>
          </a:p>
        </p:txBody>
      </p:sp>
      <p:pic>
        <p:nvPicPr>
          <p:cNvPr id="16" name="그림 개체 틀 15" descr="그래프를 그리는 두 남자 사진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1592111"/>
            <a:ext cx="4041155" cy="3673777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136525"/>
            <a:ext cx="10515600" cy="444518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2800" dirty="0" err="1"/>
              <a:t>코드북</a:t>
            </a:r>
            <a:r>
              <a:rPr lang="en-US" altLang="ko-KR" sz="2800" dirty="0"/>
              <a:t>(</a:t>
            </a:r>
            <a:r>
              <a:rPr lang="ko-KR" altLang="en-US" sz="2800" dirty="0"/>
              <a:t>설문 문항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7E19A2-6D2A-D187-7A02-D444CDC95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06"/>
          <a:stretch/>
        </p:blipFill>
        <p:spPr>
          <a:xfrm>
            <a:off x="4105066" y="84654"/>
            <a:ext cx="8086934" cy="496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7F02FF-F90C-16A5-1E4B-6BD77DF5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09" y="632914"/>
            <a:ext cx="8974181" cy="62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7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데이터 탐색</a:t>
            </a:r>
            <a:r>
              <a:rPr lang="en-US" altLang="ko-KR" dirty="0"/>
              <a:t>(EDA)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11</a:t>
            </a:fld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97575D9-08DB-2F7A-1328-E5F74B840FBE}"/>
              </a:ext>
            </a:extLst>
          </p:cNvPr>
          <p:cNvSpPr txBox="1"/>
          <p:nvPr/>
        </p:nvSpPr>
        <p:spPr>
          <a:xfrm>
            <a:off x="5104280" y="423779"/>
            <a:ext cx="6098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 표본개수가 적다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(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약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1500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ppleSDGothicNeo"/>
              </a:rPr>
              <a:t>결측치가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 많고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질문이 첫 행에 그대로 들어있었다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 답변은 숫자나 문장으로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ppleSDGothicNeo"/>
              </a:rPr>
              <a:t>되있고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ppleSDGothicNeo"/>
              </a:rPr>
              <a:t>코드북이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  제공된다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EEB943EC-1558-E1F5-CB4F-EB509F1C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7" y="1407431"/>
            <a:ext cx="7025572" cy="2666850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BE971AF0-F9FC-C293-9D28-67DBA1AAB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159"/>
          <a:stretch/>
        </p:blipFill>
        <p:spPr>
          <a:xfrm>
            <a:off x="236627" y="4159294"/>
            <a:ext cx="7025572" cy="2372135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530CFE1-E7DC-9A31-3E63-3DE2D5E980C5}"/>
              </a:ext>
            </a:extLst>
          </p:cNvPr>
          <p:cNvSpPr/>
          <p:nvPr/>
        </p:nvSpPr>
        <p:spPr>
          <a:xfrm>
            <a:off x="5104280" y="5029200"/>
            <a:ext cx="1583903" cy="1502229"/>
          </a:xfrm>
          <a:prstGeom prst="rect">
            <a:avLst/>
          </a:prstGeom>
          <a:noFill/>
          <a:ln w="57150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4F67BC8-4AB8-1870-10C6-3F0663E30E9B}"/>
              </a:ext>
            </a:extLst>
          </p:cNvPr>
          <p:cNvSpPr/>
          <p:nvPr/>
        </p:nvSpPr>
        <p:spPr>
          <a:xfrm>
            <a:off x="7563394" y="4159294"/>
            <a:ext cx="4140926" cy="237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&lt;</a:t>
            </a:r>
            <a:r>
              <a:rPr lang="ko-KR" altLang="en-US" dirty="0">
                <a:solidFill>
                  <a:srgbClr val="FF0000"/>
                </a:solidFill>
              </a:rPr>
              <a:t>투표여부로 그룹화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평균비교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투표 그룹</a:t>
            </a:r>
            <a:r>
              <a:rPr lang="en-US" altLang="ko-KR" dirty="0">
                <a:solidFill>
                  <a:srgbClr val="FF0000"/>
                </a:solidFill>
              </a:rPr>
              <a:t>(1)</a:t>
            </a:r>
            <a:r>
              <a:rPr lang="ko-KR" altLang="en-US" dirty="0">
                <a:solidFill>
                  <a:srgbClr val="FF0000"/>
                </a:solidFill>
              </a:rPr>
              <a:t>의 연령대가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미투표그룹</a:t>
            </a:r>
            <a:r>
              <a:rPr lang="en-US" altLang="ko-KR" dirty="0">
                <a:solidFill>
                  <a:srgbClr val="FF0000"/>
                </a:solidFill>
              </a:rPr>
              <a:t>(2) </a:t>
            </a:r>
            <a:r>
              <a:rPr lang="ko-KR" altLang="en-US" dirty="0">
                <a:solidFill>
                  <a:srgbClr val="FF0000"/>
                </a:solidFill>
              </a:rPr>
              <a:t>보다 높다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2AAE7CD-8B56-06BC-431E-F14F8310A4E2}"/>
              </a:ext>
            </a:extLst>
          </p:cNvPr>
          <p:cNvSpPr/>
          <p:nvPr/>
        </p:nvSpPr>
        <p:spPr>
          <a:xfrm>
            <a:off x="7563394" y="1407431"/>
            <a:ext cx="4140926" cy="237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원 데이터는 투표 여부가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약 </a:t>
            </a:r>
            <a:r>
              <a:rPr lang="en-US" altLang="ko-KR" dirty="0">
                <a:solidFill>
                  <a:srgbClr val="FF0000"/>
                </a:solidFill>
              </a:rPr>
              <a:t>75 : 25</a:t>
            </a:r>
            <a:r>
              <a:rPr lang="ko-KR" altLang="en-US" dirty="0">
                <a:solidFill>
                  <a:srgbClr val="FF0000"/>
                </a:solidFill>
              </a:rPr>
              <a:t>로 편향되어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데이터 정제</a:t>
            </a:r>
            <a:r>
              <a:rPr lang="en-US" altLang="ko-KR" dirty="0"/>
              <a:t>(Wrangling)</a:t>
            </a:r>
            <a:endParaRPr lang="ko-KR" altLang="en-US" dirty="0"/>
          </a:p>
        </p:txBody>
      </p: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B1D1A-4A21-0CA4-C595-3AA153F464FA}"/>
              </a:ext>
            </a:extLst>
          </p:cNvPr>
          <p:cNvSpPr txBox="1"/>
          <p:nvPr/>
        </p:nvSpPr>
        <p:spPr>
          <a:xfrm>
            <a:off x="535577" y="1613990"/>
            <a:ext cx="10924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정제를 위해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를 복사하고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모든 값이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결측치인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열은 의미가 없으므로 삭제해준다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df3.copy()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df.dropna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how=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1988C-6DF2-90F8-E988-73E6FDF0E835}"/>
              </a:ext>
            </a:extLst>
          </p:cNvPr>
          <p:cNvSpPr txBox="1"/>
          <p:nvPr/>
        </p:nvSpPr>
        <p:spPr>
          <a:xfrm>
            <a:off x="534489" y="4203757"/>
            <a:ext cx="11364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투표하지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않았다와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수가 같은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결측값을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가지는 컬럼을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드롭한다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df.drop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(columns=[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'Q2K1'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'Q3'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'Q4_1'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'Q4_3'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'Q4_4'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'Q5'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'Q6'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'Q8'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11595-D34A-9E95-4EF3-6A023D150FFF}"/>
              </a:ext>
            </a:extLst>
          </p:cNvPr>
          <p:cNvSpPr txBox="1"/>
          <p:nvPr/>
        </p:nvSpPr>
        <p:spPr>
          <a:xfrm>
            <a:off x="534489" y="5244010"/>
            <a:ext cx="11182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결측치는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설문응답에 사용되지 않는 라벨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으로 바꾼다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 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df.fillna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(value=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81244-8423-18AA-ADD0-75E926C5F8AF}"/>
              </a:ext>
            </a:extLst>
          </p:cNvPr>
          <p:cNvSpPr txBox="1"/>
          <p:nvPr/>
        </p:nvSpPr>
        <p:spPr>
          <a:xfrm>
            <a:off x="534489" y="3091417"/>
            <a:ext cx="10684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결측치가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있는 칼럼명과 개수 확인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[(x, df3[x].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isnull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df3.columns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df3[x].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isnull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any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()]</a:t>
            </a:r>
          </a:p>
        </p:txBody>
      </p:sp>
    </p:spTree>
    <p:extLst>
      <p:ext uri="{BB962C8B-B14F-4D97-AF65-F5344CB8AC3E}">
        <p14:creationId xmlns:p14="http://schemas.microsoft.com/office/powerpoint/2010/main" val="156515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데이터 정제</a:t>
            </a:r>
            <a:r>
              <a:rPr lang="en-US" altLang="ko-KR" dirty="0"/>
              <a:t>(Wrangling)</a:t>
            </a:r>
            <a:endParaRPr lang="ko-KR" altLang="en-US" dirty="0"/>
          </a:p>
        </p:txBody>
      </p:sp>
      <p:sp>
        <p:nvSpPr>
          <p:cNvPr id="33" name="날짜 개체 틀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78BBF-4FC5-97A9-B573-1A99365EF2BF}"/>
              </a:ext>
            </a:extLst>
          </p:cNvPr>
          <p:cNvSpPr txBox="1"/>
          <p:nvPr/>
        </p:nvSpPr>
        <p:spPr>
          <a:xfrm>
            <a:off x="222069" y="1489166"/>
            <a:ext cx="11969931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직간접적으로 투표여부와 상관관계를 가지는 문항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결과와 무관한 문항 제거</a:t>
            </a:r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df.drop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(columns=[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'Q3K1'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'Q3K1_9997ET’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'Q3K2’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'Q4_2’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'Q5_9997ET'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'Q6_9997ET’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'Q7K1_2'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'Q7K1_3'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'Q7K1_4'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'Q7K1_5'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'Q7K1_6'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'Q7K1_7'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'Q7K1_8'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'Q7K1_9'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'Q7K1_9997'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'Q7K1_9997ET'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'Q7K2_2'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'Q7K2_3'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'Q7K2_4'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'Q7K2_5'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'Q7K2_6'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'Q7K2_7'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'Q7K2_8'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'Q7K2_9'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'Q7K2_9997'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'Q7K2_9997ET'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'Q7K3_2'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'Q7K3_3'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'Q7K3_4'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'Q7K3_5'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'Q7K3_6'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'Q7K3_7'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'Q7K3_8'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'Q7K3_9'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'Q7K3_9997'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'Q7K3_9997ET'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'Q7K4_2'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'Q7K4_3'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'Q7K4_4'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'Q7K4_5'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'Q7K4_6'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'Q7K4_7'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'Q7K4_8'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'Q7K4_9'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'Q7K4_9997'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'Q7K4_9997ET’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'Q9'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'Q29'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'ID'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집계구번호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wt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   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</a:t>
            </a:r>
          </a:p>
          <a:p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'Q19'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'Q20'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'Q20K1'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'Q20K2'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'Q20K3'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'Q20K3_9997ET’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],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inplace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EA8CE2-B6EC-7D5C-E8F5-E65EFC8312C0}"/>
              </a:ext>
            </a:extLst>
          </p:cNvPr>
          <p:cNvSpPr/>
          <p:nvPr/>
        </p:nvSpPr>
        <p:spPr>
          <a:xfrm>
            <a:off x="3722915" y="2436923"/>
            <a:ext cx="4167051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지지 후보 결정 시기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5A523F-F7E7-8376-0D35-863ED45EEB08}"/>
              </a:ext>
            </a:extLst>
          </p:cNvPr>
          <p:cNvSpPr/>
          <p:nvPr/>
        </p:nvSpPr>
        <p:spPr>
          <a:xfrm>
            <a:off x="5212081" y="1905421"/>
            <a:ext cx="4167051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사전투표 여부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1AFEC9-BBB1-690D-9948-57F84CC3C258}"/>
              </a:ext>
            </a:extLst>
          </p:cNvPr>
          <p:cNvSpPr/>
          <p:nvPr/>
        </p:nvSpPr>
        <p:spPr>
          <a:xfrm>
            <a:off x="3840480" y="4036424"/>
            <a:ext cx="7811589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선거방송의 투표영향여부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선관위 나아갈 방향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무의미한 문항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8B59F1-4344-C01D-CE3A-EDD4D0A0628C}"/>
              </a:ext>
            </a:extLst>
          </p:cNvPr>
          <p:cNvSpPr/>
          <p:nvPr/>
        </p:nvSpPr>
        <p:spPr>
          <a:xfrm>
            <a:off x="3840480" y="5227767"/>
            <a:ext cx="7811589" cy="41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법적 투표시간 보장에 대한 사전인식여부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현 사업장의 보장여부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누수 우려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9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136525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부트스트랩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14</a:t>
            </a:fld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513E5B9-7E99-EC2E-AAE8-E76B72E965A4}"/>
              </a:ext>
            </a:extLst>
          </p:cNvPr>
          <p:cNvSpPr txBox="1"/>
          <p:nvPr/>
        </p:nvSpPr>
        <p:spPr>
          <a:xfrm flipH="1">
            <a:off x="2725919" y="271899"/>
            <a:ext cx="8914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70C0"/>
                </a:solidFill>
                <a:effectLst/>
                <a:latin typeface="Lucida Sans Typewriter" panose="020B0509030504030204" pitchFamily="49" charset="0"/>
              </a:rPr>
              <a:t>1,520</a:t>
            </a:r>
            <a:r>
              <a:rPr lang="ko-KR" altLang="en-US" b="1" i="0" dirty="0">
                <a:solidFill>
                  <a:srgbClr val="0070C0"/>
                </a:solidFill>
                <a:effectLst/>
                <a:latin typeface="Lucida Sans Typewriter" panose="020B0509030504030204" pitchFamily="49" charset="0"/>
              </a:rPr>
              <a:t>명</a:t>
            </a:r>
            <a:r>
              <a:rPr lang="ko-KR" altLang="en-US" b="1" i="0" dirty="0">
                <a:effectLst/>
                <a:latin typeface="Lucida Sans Typewriter" panose="020B0509030504030204" pitchFamily="49" charset="0"/>
              </a:rPr>
              <a:t>을 투표여부 그룹별로 </a:t>
            </a:r>
            <a:r>
              <a:rPr lang="en-US" altLang="ko-KR" b="1" dirty="0">
                <a:latin typeface="Lucida Sans Typewriter" panose="020B0509030504030204" pitchFamily="49" charset="0"/>
              </a:rPr>
              <a:t>Bootstrap</a:t>
            </a:r>
            <a:r>
              <a:rPr lang="ko-KR" altLang="en-US" b="1" dirty="0">
                <a:latin typeface="Lucida Sans Typewriter" panose="020B0509030504030204" pitchFamily="49" charset="0"/>
              </a:rPr>
              <a:t>하여 </a:t>
            </a:r>
            <a:r>
              <a:rPr lang="en-US" altLang="ko-KR" b="1" dirty="0">
                <a:latin typeface="Lucida Sans Typewriter" panose="020B0509030504030204" pitchFamily="49" charset="0"/>
              </a:rPr>
              <a:t>(</a:t>
            </a:r>
            <a:r>
              <a:rPr lang="ko-KR" altLang="en-US" b="1" dirty="0">
                <a:latin typeface="Lucida Sans Typewriter" panose="020B0509030504030204" pitchFamily="49" charset="0"/>
              </a:rPr>
              <a:t>중복허용 추출</a:t>
            </a:r>
            <a:r>
              <a:rPr lang="en-US" altLang="ko-KR" b="1" dirty="0">
                <a:latin typeface="Lucida Sans Typewriter" panose="020B0509030504030204" pitchFamily="49" charset="0"/>
              </a:rPr>
              <a:t>), </a:t>
            </a:r>
          </a:p>
          <a:p>
            <a:pPr algn="ctr"/>
            <a:r>
              <a:rPr lang="ko-KR" altLang="en-US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최종 투표율 </a:t>
            </a:r>
            <a:r>
              <a:rPr lang="en-US" altLang="ko-KR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50.9%</a:t>
            </a:r>
            <a:r>
              <a:rPr lang="ko-KR" altLang="en-US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인 </a:t>
            </a:r>
            <a:r>
              <a:rPr lang="en-US" altLang="ko-KR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20,000</a:t>
            </a:r>
            <a:r>
              <a:rPr lang="ko-KR" altLang="en-US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명</a:t>
            </a:r>
            <a:r>
              <a:rPr lang="ko-KR" altLang="en-US" b="1" dirty="0">
                <a:latin typeface="Lucida Sans Typewriter" panose="020B0509030504030204" pitchFamily="49" charset="0"/>
              </a:rPr>
              <a:t>의 가상의 그룹으로 분석 진행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5A995CE-CBC4-5370-B0B4-3E314FF849D5}"/>
              </a:ext>
            </a:extLst>
          </p:cNvPr>
          <p:cNvSpPr/>
          <p:nvPr/>
        </p:nvSpPr>
        <p:spPr>
          <a:xfrm>
            <a:off x="509451" y="4992790"/>
            <a:ext cx="245581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투표그룹 </a:t>
            </a:r>
            <a:r>
              <a:rPr lang="en-US" altLang="ko-KR" dirty="0">
                <a:solidFill>
                  <a:srgbClr val="FF0000"/>
                </a:solidFill>
              </a:rPr>
              <a:t>df1 : 1,131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4" name="Picture 2">
            <a:extLst>
              <a:ext uri="{FF2B5EF4-FFF2-40B4-BE49-F238E27FC236}">
                <a16:creationId xmlns:a16="http://schemas.microsoft.com/office/drawing/2014/main" id="{6993CF02-6F4E-516E-FBCF-63804326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73"/>
          <a:stretch/>
        </p:blipFill>
        <p:spPr bwMode="auto">
          <a:xfrm>
            <a:off x="0" y="1063580"/>
            <a:ext cx="12192000" cy="273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9BCC23A-D293-A8E3-844C-3538FA035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5" b="87130"/>
          <a:stretch/>
        </p:blipFill>
        <p:spPr bwMode="auto">
          <a:xfrm>
            <a:off x="0" y="3864234"/>
            <a:ext cx="12192000" cy="444138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63B5B58-199A-7AB3-9743-6F60F332C27F}"/>
              </a:ext>
            </a:extLst>
          </p:cNvPr>
          <p:cNvSpPr/>
          <p:nvPr/>
        </p:nvSpPr>
        <p:spPr>
          <a:xfrm>
            <a:off x="509451" y="5776154"/>
            <a:ext cx="245581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미투표그룹 </a:t>
            </a:r>
            <a:r>
              <a:rPr lang="en-US" altLang="ko-KR" dirty="0">
                <a:solidFill>
                  <a:srgbClr val="FF0000"/>
                </a:solidFill>
              </a:rPr>
              <a:t>df2 : 389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1283C8-5561-02AD-6CD4-71BA66D63E6C}"/>
              </a:ext>
            </a:extLst>
          </p:cNvPr>
          <p:cNvSpPr/>
          <p:nvPr/>
        </p:nvSpPr>
        <p:spPr>
          <a:xfrm>
            <a:off x="9185062" y="4992790"/>
            <a:ext cx="2455817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투표그룹 </a:t>
            </a:r>
            <a:r>
              <a:rPr lang="en-US" altLang="ko-KR" dirty="0">
                <a:solidFill>
                  <a:srgbClr val="FF0000"/>
                </a:solidFill>
              </a:rPr>
              <a:t>df1 : 10,180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F2BADE5-31C5-0CBE-509E-BB81AE90FE3A}"/>
              </a:ext>
            </a:extLst>
          </p:cNvPr>
          <p:cNvSpPr/>
          <p:nvPr/>
        </p:nvSpPr>
        <p:spPr>
          <a:xfrm>
            <a:off x="9185061" y="5807710"/>
            <a:ext cx="2455818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미투표그룹 </a:t>
            </a:r>
            <a:r>
              <a:rPr lang="en-US" altLang="ko-KR" dirty="0">
                <a:solidFill>
                  <a:srgbClr val="FF0000"/>
                </a:solidFill>
              </a:rPr>
              <a:t>df2 : 9,820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D069688B-F550-27AB-EC26-D682285B5E29}"/>
              </a:ext>
            </a:extLst>
          </p:cNvPr>
          <p:cNvSpPr/>
          <p:nvPr/>
        </p:nvSpPr>
        <p:spPr>
          <a:xfrm>
            <a:off x="3148149" y="4992790"/>
            <a:ext cx="5799908" cy="5486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명씩 </a:t>
            </a:r>
            <a:r>
              <a:rPr lang="en-US" altLang="ko-KR" dirty="0"/>
              <a:t>509</a:t>
            </a:r>
            <a:r>
              <a:rPr lang="ko-KR" altLang="en-US" dirty="0"/>
              <a:t>번 추출</a:t>
            </a:r>
          </a:p>
        </p:txBody>
      </p:sp>
      <p:sp>
        <p:nvSpPr>
          <p:cNvPr id="119" name="화살표: 오른쪽 118">
            <a:extLst>
              <a:ext uri="{FF2B5EF4-FFF2-40B4-BE49-F238E27FC236}">
                <a16:creationId xmlns:a16="http://schemas.microsoft.com/office/drawing/2014/main" id="{1D3CEE8F-895C-FCC7-33F0-6235165199F3}"/>
              </a:ext>
            </a:extLst>
          </p:cNvPr>
          <p:cNvSpPr/>
          <p:nvPr/>
        </p:nvSpPr>
        <p:spPr>
          <a:xfrm>
            <a:off x="3175211" y="5765235"/>
            <a:ext cx="5799908" cy="5486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</a:t>
            </a:r>
            <a:r>
              <a:rPr lang="ko-KR" altLang="en-US" dirty="0"/>
              <a:t>명씩 </a:t>
            </a:r>
            <a:r>
              <a:rPr lang="en-US" altLang="ko-KR" dirty="0"/>
              <a:t>491</a:t>
            </a:r>
            <a:r>
              <a:rPr lang="ko-KR" altLang="en-US" dirty="0"/>
              <a:t>번 추출</a:t>
            </a: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BCC62129-05C9-B3DB-017C-C8AD88271900}"/>
              </a:ext>
            </a:extLst>
          </p:cNvPr>
          <p:cNvSpPr/>
          <p:nvPr/>
        </p:nvSpPr>
        <p:spPr>
          <a:xfrm>
            <a:off x="838131" y="4402590"/>
            <a:ext cx="1798456" cy="44413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1,500</a:t>
            </a:r>
            <a:r>
              <a:rPr lang="ko-KR" altLang="en-US" dirty="0"/>
              <a:t>명</a:t>
            </a: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7F6419DE-3D06-80F8-B349-D3D58C8FF21F}"/>
              </a:ext>
            </a:extLst>
          </p:cNvPr>
          <p:cNvSpPr/>
          <p:nvPr/>
        </p:nvSpPr>
        <p:spPr>
          <a:xfrm>
            <a:off x="9555344" y="4428512"/>
            <a:ext cx="1798456" cy="44413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20,000</a:t>
            </a:r>
            <a:r>
              <a:rPr lang="ko-KR" altLang="en-US" dirty="0"/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328746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데이터를 학습</a:t>
            </a:r>
            <a:r>
              <a:rPr lang="en-US" altLang="ko-KR" dirty="0"/>
              <a:t>/</a:t>
            </a:r>
            <a:r>
              <a:rPr lang="ko-KR" altLang="en-US" dirty="0"/>
              <a:t>테스트 세트로 분할 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/>
              <a:t>Contoso </a:t>
            </a:r>
            <a:r>
              <a:rPr lang="ko-KR" altLang="en-US" dirty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15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2BFE5E8-AEC1-DADF-D02E-F24F3594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623" y="1532027"/>
            <a:ext cx="6825443" cy="33404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B7EB82-51BF-4C46-BD93-3099237CE8D6}"/>
              </a:ext>
            </a:extLst>
          </p:cNvPr>
          <p:cNvSpPr txBox="1"/>
          <p:nvPr/>
        </p:nvSpPr>
        <p:spPr>
          <a:xfrm>
            <a:off x="838200" y="5152732"/>
            <a:ext cx="109053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8:2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비율로 학습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테스트 데이터를 분리합니다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train, test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0.80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                stratify=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'Q2'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기본 모델 </a:t>
            </a:r>
            <a:r>
              <a:rPr lang="en-US" altLang="ko-KR" dirty="0"/>
              <a:t>: </a:t>
            </a:r>
            <a:r>
              <a:rPr lang="ko-KR" altLang="en-US" dirty="0"/>
              <a:t>성능의 기준이 되는 가장 단순한 예측 모델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6FFBA-479D-2A2A-52A6-F1353E3430A8}"/>
              </a:ext>
            </a:extLst>
          </p:cNvPr>
          <p:cNvSpPr txBox="1"/>
          <p:nvPr/>
        </p:nvSpPr>
        <p:spPr>
          <a:xfrm>
            <a:off x="519248" y="1628760"/>
            <a:ext cx="612430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기본모델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(Baseline) :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로지스틱회귀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인코더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개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pipe_ord_lr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make_pipeline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OrdinalEncoder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LogisticRegression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n_jobs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pipe_one_lr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make_pipeline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OneHotEncoder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LogisticRegression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n_jobs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pipe_tar_lr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make_pipeline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TargetEncoder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LogisticRegression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n_jobs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3D895-CA27-FFFA-491D-8D32963B45B9}"/>
              </a:ext>
            </a:extLst>
          </p:cNvPr>
          <p:cNvSpPr txBox="1"/>
          <p:nvPr/>
        </p:nvSpPr>
        <p:spPr>
          <a:xfrm>
            <a:off x="5698671" y="4264070"/>
            <a:ext cx="609382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Mean Accuracy for 5 folds (Ordinal + LR): </a:t>
            </a:r>
            <a:r>
              <a:rPr lang="en-US" altLang="ko-KR" b="0" i="0" dirty="0">
                <a:effectLst/>
                <a:latin typeface="Courier New" panose="02070309020205020404" pitchFamily="49" charset="0"/>
              </a:rPr>
              <a:t>0.8249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Mean Accuracy for 5 folds (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OneHot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+ LR): 0.8284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Mean Accuracy for 5 folds (Target + LR): 0.8279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179197-F4E3-FC48-6730-1522D19D3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389" y="1397069"/>
            <a:ext cx="3189241" cy="25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" y="5521146"/>
            <a:ext cx="3143249" cy="147732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3D895-CA27-FFFA-491D-8D32963B45B9}"/>
              </a:ext>
            </a:extLst>
          </p:cNvPr>
          <p:cNvSpPr txBox="1"/>
          <p:nvPr/>
        </p:nvSpPr>
        <p:spPr>
          <a:xfrm>
            <a:off x="3177539" y="5798145"/>
            <a:ext cx="6895011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Mean Accuracy for 5 folds (Ordinal + RF): 0.8454 </a:t>
            </a:r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Mean Accuracy for 5 folds (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OneHot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+ RF): 0.8445 </a:t>
            </a:r>
          </a:p>
          <a:p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Mean Accuracy for 5 folds (Target + RF): 0.8454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4FEAF7-D532-D269-FE58-9CCA2524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5" y="0"/>
            <a:ext cx="11133909" cy="56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537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51" y="5521146"/>
            <a:ext cx="3143249" cy="147732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랜덤포레스트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18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3D895-CA27-FFFA-491D-8D32963B45B9}"/>
              </a:ext>
            </a:extLst>
          </p:cNvPr>
          <p:cNvSpPr txBox="1"/>
          <p:nvPr/>
        </p:nvSpPr>
        <p:spPr>
          <a:xfrm>
            <a:off x="3177539" y="5798145"/>
            <a:ext cx="6895011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Mean Accuracy for 5 folds (Ordinal + RF): 0.8454 </a:t>
            </a:r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Mean Accuracy for 5 folds (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OneHot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+ RF): 0.8445 </a:t>
            </a:r>
          </a:p>
          <a:p>
            <a:r>
              <a:rPr lang="en-US" altLang="ko-KR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Mean Accuracy for 5 folds (Target + RF): 0.8454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C7445E9-4800-B69A-4356-71153379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99" y="216148"/>
            <a:ext cx="9277568" cy="277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378138-B6D1-649D-7BE9-E6047B2B4A19}"/>
              </a:ext>
            </a:extLst>
          </p:cNvPr>
          <p:cNvSpPr txBox="1"/>
          <p:nvPr/>
        </p:nvSpPr>
        <p:spPr>
          <a:xfrm>
            <a:off x="785949" y="3429000"/>
            <a:ext cx="105678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Q10_3 :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선거에서 내 한 표는 결과에 중요한 영향을 미친다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Q1_1 :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귀하께서는 지난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일에 실시된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전국동시지방선거에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얼마나 관심이 있었습니까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? 1)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광역단체장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Q1_3 :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귀하께서는 지난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월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일에 실시된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전국동시지방선거에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얼마나 관심이 있었습니까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? 3)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지방의원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Q10_2 :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선거를 통해서 나의 일상생활과 삶의 질이 달라질 수 있다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8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47" y="227965"/>
            <a:ext cx="11067506" cy="594995"/>
          </a:xfrm>
        </p:spPr>
        <p:txBody>
          <a:bodyPr rtlCol="0">
            <a:normAutofit fontScale="90000"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RandomizedSearchCV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: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하이퍼파라미터</a:t>
            </a:r>
            <a:r>
              <a:rPr lang="en-US" altLang="ko-K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튜닝 함수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70161-9DEB-CC3F-D5B3-5E65DCBE8AFE}"/>
              </a:ext>
            </a:extLst>
          </p:cNvPr>
          <p:cNvSpPr txBox="1"/>
          <p:nvPr/>
        </p:nvSpPr>
        <p:spPr>
          <a:xfrm>
            <a:off x="1393643" y="822960"/>
            <a:ext cx="940471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dists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targetencoder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__smoothing'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.,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.,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.,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.],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targetencoder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   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uniform(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RandomizedSearchCV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pipe,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param_distributions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dists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n_iter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cv=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scoring=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verbose=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n_jobs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-1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8D036-5B82-667E-7C75-50157F53EDB5}"/>
              </a:ext>
            </a:extLst>
          </p:cNvPr>
          <p:cNvSpPr txBox="1"/>
          <p:nvPr/>
        </p:nvSpPr>
        <p:spPr>
          <a:xfrm>
            <a:off x="838200" y="5296376"/>
            <a:ext cx="99408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Fitting 3 folds for each of 50 candidates,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totalling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150 fits </a:t>
            </a:r>
          </a:p>
          <a:p>
            <a:r>
              <a:rPr lang="ko-KR" alt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최적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하이퍼파라미터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{'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None, '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0.03285110578430983, '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139, '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targetencoder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6, '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targetencoder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__smoothing': 50.0}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91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dirty="0"/>
              <a:t>분석 목적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222652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실시된 </a:t>
            </a:r>
            <a:r>
              <a:rPr lang="en-US" altLang="ko-KR" dirty="0"/>
              <a:t>'</a:t>
            </a:r>
            <a:r>
              <a:rPr lang="ko-KR" altLang="en-US" dirty="0"/>
              <a:t>제</a:t>
            </a:r>
            <a:r>
              <a:rPr lang="en-US" altLang="ko-KR" dirty="0"/>
              <a:t>8</a:t>
            </a:r>
            <a:r>
              <a:rPr lang="ko-KR" altLang="en-US" dirty="0"/>
              <a:t>회 </a:t>
            </a:r>
            <a:r>
              <a:rPr lang="ko-KR" altLang="en-US" dirty="0" err="1"/>
              <a:t>전국동시지방선거</a:t>
            </a:r>
            <a:r>
              <a:rPr lang="en-US" altLang="ko-KR" dirty="0"/>
              <a:t>'</a:t>
            </a:r>
            <a:r>
              <a:rPr lang="ko-KR" altLang="en-US" dirty="0"/>
              <a:t>의 투표율 저조 원인 파악 및 개선</a:t>
            </a:r>
            <a:endParaRPr lang="en-US" altLang="ko-KR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/>
              <a:t>Contoso </a:t>
            </a:r>
            <a:r>
              <a:rPr lang="ko-KR" altLang="en-US" dirty="0"/>
              <a:t>비즈니스 계획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/>
          </a:p>
        </p:txBody>
      </p:sp>
      <p:pic>
        <p:nvPicPr>
          <p:cNvPr id="1028" name="Picture 4" descr="제8회 전국동시지방선거일인 1일 서울 서초구 방배1동주민센터에서 유권자들이 투표하고 있다. 신소영 기자 viator@hani.co.kr">
            <a:extLst>
              <a:ext uri="{FF2B5EF4-FFF2-40B4-BE49-F238E27FC236}">
                <a16:creationId xmlns:a16="http://schemas.microsoft.com/office/drawing/2014/main" id="{C76F9C52-DFC9-94DB-74F2-9A173168D904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8" r="1589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B5833-0A76-877D-C7B9-F4215480E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7625"/>
            <a:ext cx="10210800" cy="6762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B47572-131B-995E-83BA-F57601B3F861}"/>
              </a:ext>
            </a:extLst>
          </p:cNvPr>
          <p:cNvSpPr/>
          <p:nvPr/>
        </p:nvSpPr>
        <p:spPr>
          <a:xfrm>
            <a:off x="3984171" y="1162594"/>
            <a:ext cx="2455818" cy="55588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95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33AB90-48AE-6152-74ED-765EB8A7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7" y="780219"/>
            <a:ext cx="7294789" cy="536707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8129393-0856-3D0F-1F32-7A18A012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251" y="1405428"/>
            <a:ext cx="5029199" cy="44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115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33AB90-48AE-6152-74ED-765EB8A7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7" y="780219"/>
            <a:ext cx="7294789" cy="536707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8129393-0856-3D0F-1F32-7A18A012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251" y="1405428"/>
            <a:ext cx="5029199" cy="44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309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2C400-DBA9-D884-09C4-984C0ADDBF64}"/>
              </a:ext>
            </a:extLst>
          </p:cNvPr>
          <p:cNvSpPr txBox="1"/>
          <p:nvPr/>
        </p:nvSpPr>
        <p:spPr>
          <a:xfrm>
            <a:off x="395152" y="336509"/>
            <a:ext cx="9820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특성 중요도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/ Feature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Importances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(Mean decrease impurity, MDI)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36EAD7-BFDE-87B0-5898-63B050721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6" y="705841"/>
            <a:ext cx="6278931" cy="58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A5140-D439-C662-FD7A-4D7342EA7FDF}"/>
              </a:ext>
            </a:extLst>
          </p:cNvPr>
          <p:cNvSpPr txBox="1"/>
          <p:nvPr/>
        </p:nvSpPr>
        <p:spPr>
          <a:xfrm>
            <a:off x="6462577" y="940526"/>
            <a:ext cx="525480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Q10_3 :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선거에서 내 한 표는 결과에 중요한 영향을 미친다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Q10_1 :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선거를 통해서 국가 전체의 미래가 달라질 수 있다</a:t>
            </a:r>
            <a:endParaRPr lang="en-US" altLang="ko-KR" sz="1400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Q1_2 :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귀하께서는 지난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월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일에 실시된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전국동시지방선거에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얼마나 관심이 있었습니까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? 2)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기초단체장</a:t>
            </a:r>
            <a:endParaRPr lang="en-US" altLang="ko-KR" sz="1400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SQ1_1 :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나이</a:t>
            </a:r>
            <a:endParaRPr lang="en-US" altLang="ko-KR" sz="1400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Q1_1 :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귀하께서는 지난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월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일에 실시된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전국동시지방선거에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얼마나 관심이 있었습니까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? 1)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광역단체장</a:t>
            </a:r>
            <a:endParaRPr lang="en-US" altLang="ko-KR" sz="1400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Q10_2 :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선거를 통해서 나의 일상생활과 삶의 질이 달라질 수 있다</a:t>
            </a:r>
            <a:endParaRPr lang="en-US" altLang="ko-KR" sz="1400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SQ1A :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응답자연령대</a:t>
            </a:r>
            <a:endParaRPr lang="en-US" altLang="ko-KR" sz="1400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Q1_3 :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귀하께서는 지난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월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일에 실시된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전국동시지방선거에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얼마나 관심이 있었습니까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? 3)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지방의원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Q1_4 :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귀하께서는 지난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월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일에 실시된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전국동시지방선거에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얼마나 관심이 있었습니까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? 4)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교육감</a:t>
            </a:r>
            <a:endParaRPr lang="ko-KR" alt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41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ko-KR" altLang="en-US" dirty="0"/>
              <a:t>김동환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339"/>
            <a:ext cx="2244969" cy="668216"/>
          </a:xfrm>
        </p:spPr>
        <p:txBody>
          <a:bodyPr rtlCol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462" y="1737123"/>
            <a:ext cx="2743200" cy="34940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 dirty="0"/>
              <a:t>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회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SDGothicNeo-Light"/>
              </a:rPr>
              <a:t>전국동시지방선거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 </a:t>
            </a:r>
            <a:endParaRPr lang="en-US" altLang="ko-KR" b="0" i="0" dirty="0">
              <a:solidFill>
                <a:srgbClr val="222222"/>
              </a:solidFill>
              <a:effectLst/>
              <a:latin typeface="AppleSDGothicNeo-Light"/>
            </a:endParaRPr>
          </a:p>
          <a:p>
            <a:pPr rtl="0"/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최종 투표율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SDGothicNeo-Light"/>
              </a:rPr>
              <a:t>50.9%</a:t>
            </a:r>
          </a:p>
          <a:p>
            <a:pPr rtl="0"/>
            <a:endParaRPr lang="en-US" altLang="ko-KR" b="0" i="0" dirty="0">
              <a:solidFill>
                <a:srgbClr val="222222"/>
              </a:solidFill>
              <a:effectLst/>
              <a:latin typeface="AppleSDGothicNeo-Light"/>
            </a:endParaRPr>
          </a:p>
          <a:p>
            <a:pPr rtl="0"/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48.8%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Light"/>
              </a:rPr>
              <a:t>로 역대 지방선거 투표율 최저치를 기록한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SDGothicNeo-Light"/>
              </a:rPr>
              <a:t>2002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AppleSDGothicNeo-Light"/>
              </a:rPr>
              <a:t>년 제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AppleSDGothicNeo-Light"/>
              </a:rPr>
              <a:t>3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AppleSDGothicNeo-Light"/>
              </a:rPr>
              <a:t>회 지방선거 이후 가장 낮은 수준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Light"/>
              </a:rPr>
              <a:t>.</a:t>
            </a:r>
          </a:p>
          <a:p>
            <a:pPr rtl="0"/>
            <a:endParaRPr lang="en-US" altLang="ko-KR" dirty="0">
              <a:solidFill>
                <a:srgbClr val="222222"/>
              </a:solidFill>
              <a:latin typeface="AppleSDGothicNeo-Light"/>
            </a:endParaRPr>
          </a:p>
          <a:p>
            <a:pPr rtl="0"/>
            <a:r>
              <a:rPr lang="ko-KR" altLang="en-US" dirty="0"/>
              <a:t>나이</a:t>
            </a:r>
            <a:r>
              <a:rPr lang="en-US" altLang="ko-KR" dirty="0"/>
              <a:t>?? </a:t>
            </a:r>
            <a:r>
              <a:rPr lang="ko-KR" altLang="en-US" dirty="0"/>
              <a:t>성별</a:t>
            </a:r>
            <a:r>
              <a:rPr lang="en-US" altLang="ko-KR" dirty="0"/>
              <a:t>?? </a:t>
            </a:r>
            <a:r>
              <a:rPr lang="ko-KR" altLang="en-US" dirty="0"/>
              <a:t>지역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/>
              <a:t>Contoso </a:t>
            </a:r>
            <a:r>
              <a:rPr lang="ko-KR" altLang="en-US" dirty="0"/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02B74DA-15DA-9888-F8E7-5E5426FF383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42653C8A-B5AA-CEFC-1F95-A5F822FEB0D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BDB33E-2B07-33AE-B2CD-CDCBCA8B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508" y="0"/>
            <a:ext cx="8394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339"/>
            <a:ext cx="2244969" cy="668216"/>
          </a:xfrm>
        </p:spPr>
        <p:txBody>
          <a:bodyPr rtlCol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461" y="2286000"/>
            <a:ext cx="5223585" cy="29452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 sz="1800" dirty="0"/>
              <a:t>“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Light"/>
              </a:rPr>
              <a:t>제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AppleSDGothicNeo-Light"/>
              </a:rPr>
              <a:t>8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Light"/>
              </a:rPr>
              <a:t>회 </a:t>
            </a:r>
            <a:r>
              <a:rPr lang="ko-KR" altLang="en-US" sz="1800" b="0" i="0" dirty="0" err="1">
                <a:solidFill>
                  <a:srgbClr val="222222"/>
                </a:solidFill>
                <a:effectLst/>
                <a:latin typeface="AppleSDGothicNeo-Light"/>
              </a:rPr>
              <a:t>전국동시지방선거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Light"/>
              </a:rPr>
              <a:t> 최종 투표율 </a:t>
            </a:r>
            <a:r>
              <a:rPr lang="en-US" altLang="ko-KR" sz="1800" b="0" i="0" dirty="0">
                <a:solidFill>
                  <a:srgbClr val="FF0000"/>
                </a:solidFill>
                <a:effectLst/>
                <a:latin typeface="AppleSDGothicNeo-Light"/>
              </a:rPr>
              <a:t>50.9%</a:t>
            </a:r>
          </a:p>
          <a:p>
            <a:pPr rtl="0"/>
            <a:endParaRPr lang="en-US" altLang="ko-KR" sz="1800" b="0" i="0" dirty="0">
              <a:solidFill>
                <a:srgbClr val="222222"/>
              </a:solidFill>
              <a:effectLst/>
              <a:latin typeface="AppleSDGothicNeo-Light"/>
            </a:endParaRPr>
          </a:p>
          <a:p>
            <a:pPr rtl="0"/>
            <a:r>
              <a:rPr lang="en-US" altLang="ko-KR" sz="1800" b="0" i="0" dirty="0">
                <a:solidFill>
                  <a:srgbClr val="222222"/>
                </a:solidFill>
                <a:effectLst/>
                <a:latin typeface="AppleSDGothicNeo-Light"/>
              </a:rPr>
              <a:t>48.8%</a:t>
            </a:r>
            <a:r>
              <a:rPr lang="ko-KR" altLang="en-US" sz="1800" b="0" i="0" dirty="0">
                <a:solidFill>
                  <a:srgbClr val="222222"/>
                </a:solidFill>
                <a:effectLst/>
                <a:latin typeface="AppleSDGothicNeo-Light"/>
              </a:rPr>
              <a:t>로 역대 지방선거 투표율 최저치를 기록한 </a:t>
            </a:r>
            <a:endParaRPr lang="en-US" altLang="ko-KR" sz="1800" b="0" i="0" dirty="0">
              <a:solidFill>
                <a:srgbClr val="222222"/>
              </a:solidFill>
              <a:effectLst/>
              <a:latin typeface="AppleSDGothicNeo-Light"/>
            </a:endParaRPr>
          </a:p>
          <a:p>
            <a:pPr rtl="0"/>
            <a:r>
              <a:rPr lang="en-US" altLang="ko-KR" sz="1800" b="0" i="0" dirty="0">
                <a:solidFill>
                  <a:srgbClr val="FF0000"/>
                </a:solidFill>
                <a:effectLst/>
                <a:latin typeface="AppleSDGothicNeo-Light"/>
              </a:rPr>
              <a:t>2002</a:t>
            </a:r>
            <a:r>
              <a:rPr lang="ko-KR" altLang="en-US" sz="1800" b="0" i="0" dirty="0">
                <a:solidFill>
                  <a:srgbClr val="FF0000"/>
                </a:solidFill>
                <a:effectLst/>
                <a:latin typeface="AppleSDGothicNeo-Light"/>
              </a:rPr>
              <a:t>년 제</a:t>
            </a:r>
            <a:r>
              <a:rPr lang="en-US" altLang="ko-KR" sz="1800" b="0" i="0" dirty="0">
                <a:solidFill>
                  <a:srgbClr val="FF0000"/>
                </a:solidFill>
                <a:effectLst/>
                <a:latin typeface="AppleSDGothicNeo-Light"/>
              </a:rPr>
              <a:t>3</a:t>
            </a:r>
            <a:r>
              <a:rPr lang="ko-KR" altLang="en-US" sz="1800" b="0" i="0" dirty="0">
                <a:solidFill>
                  <a:srgbClr val="FF0000"/>
                </a:solidFill>
                <a:effectLst/>
                <a:latin typeface="AppleSDGothicNeo-Light"/>
              </a:rPr>
              <a:t>회 지방선거 이후 가장 낮은 수준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AppleSDGothicNeo-Light"/>
              </a:rPr>
              <a:t>.</a:t>
            </a:r>
          </a:p>
          <a:p>
            <a:pPr rtl="0"/>
            <a:endParaRPr lang="en-US" altLang="ko-KR" sz="1800" dirty="0">
              <a:solidFill>
                <a:srgbClr val="222222"/>
              </a:solidFill>
              <a:latin typeface="AppleSDGothicNeo-Light"/>
            </a:endParaRPr>
          </a:p>
          <a:p>
            <a:pPr rtl="0"/>
            <a:r>
              <a:rPr lang="ko-KR" altLang="en-US" sz="1800" dirty="0">
                <a:solidFill>
                  <a:srgbClr val="0070C0"/>
                </a:solidFill>
              </a:rPr>
              <a:t>나이</a:t>
            </a:r>
            <a:r>
              <a:rPr lang="en-US" altLang="ko-KR" sz="1800" dirty="0">
                <a:solidFill>
                  <a:srgbClr val="0070C0"/>
                </a:solidFill>
              </a:rPr>
              <a:t>?? </a:t>
            </a:r>
            <a:r>
              <a:rPr lang="ko-KR" altLang="en-US" sz="1800" dirty="0">
                <a:solidFill>
                  <a:srgbClr val="0070C0"/>
                </a:solidFill>
              </a:rPr>
              <a:t>성별</a:t>
            </a:r>
            <a:r>
              <a:rPr lang="en-US" altLang="ko-KR" sz="1800" dirty="0">
                <a:solidFill>
                  <a:srgbClr val="0070C0"/>
                </a:solidFill>
              </a:rPr>
              <a:t>?? </a:t>
            </a:r>
            <a:r>
              <a:rPr lang="ko-KR" altLang="en-US" sz="1800" dirty="0">
                <a:solidFill>
                  <a:srgbClr val="0070C0"/>
                </a:solidFill>
              </a:rPr>
              <a:t>지역</a:t>
            </a:r>
            <a:r>
              <a:rPr lang="en-US" altLang="ko-KR" sz="1800" dirty="0">
                <a:solidFill>
                  <a:srgbClr val="0070C0"/>
                </a:solidFill>
              </a:rPr>
              <a:t>??</a:t>
            </a:r>
            <a:endParaRPr lang="ko-KR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/>
              <a:t>Contoso </a:t>
            </a:r>
            <a:r>
              <a:rPr lang="ko-KR" altLang="en-US" dirty="0"/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B73474A-1D5D-FB3F-3457-32186F5D5B2E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996462" y="5380075"/>
            <a:ext cx="5509178" cy="53748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6D832C-FA7B-AADE-A571-423C2421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40" y="0"/>
            <a:ext cx="5686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/>
              <a:t>Contoso </a:t>
            </a:r>
            <a:r>
              <a:rPr lang="ko-KR" altLang="en-US"/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  <p:pic>
        <p:nvPicPr>
          <p:cNvPr id="547" name="그림 546">
            <a:extLst>
              <a:ext uri="{FF2B5EF4-FFF2-40B4-BE49-F238E27FC236}">
                <a16:creationId xmlns:a16="http://schemas.microsoft.com/office/drawing/2014/main" id="{8FFAB93B-8636-3164-BB95-F1FE2C5F5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1251540"/>
            <a:ext cx="5871381" cy="4362451"/>
          </a:xfrm>
          <a:prstGeom prst="rect">
            <a:avLst/>
          </a:prstGeom>
        </p:spPr>
      </p:pic>
      <p:graphicFrame>
        <p:nvGraphicFramePr>
          <p:cNvPr id="551" name="차트 550">
            <a:extLst>
              <a:ext uri="{FF2B5EF4-FFF2-40B4-BE49-F238E27FC236}">
                <a16:creationId xmlns:a16="http://schemas.microsoft.com/office/drawing/2014/main" id="{0354DAA5-5BC3-E9D0-34DD-1C2A4C0A21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256233"/>
              </p:ext>
            </p:extLst>
          </p:nvPr>
        </p:nvGraphicFramePr>
        <p:xfrm>
          <a:off x="6096001" y="1202641"/>
          <a:ext cx="5472222" cy="4411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2E1C4EC9-0F28-84CD-61A7-FDA77CA73DE3}"/>
              </a:ext>
            </a:extLst>
          </p:cNvPr>
          <p:cNvSpPr/>
          <p:nvPr/>
        </p:nvSpPr>
        <p:spPr>
          <a:xfrm>
            <a:off x="407580" y="5752214"/>
            <a:ext cx="5472222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색깔있는</a:t>
            </a:r>
            <a:r>
              <a:rPr lang="ko-KR" altLang="en-US" sz="1600" dirty="0">
                <a:solidFill>
                  <a:schemeClr val="tx1"/>
                </a:solidFill>
              </a:rPr>
              <a:t> 셀은 연도별 평균투표율 미만 그룹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F6BF4A-0D1A-E4CD-6243-4C828E84121A}"/>
              </a:ext>
            </a:extLst>
          </p:cNvPr>
          <p:cNvSpPr/>
          <p:nvPr/>
        </p:nvSpPr>
        <p:spPr>
          <a:xfrm>
            <a:off x="407580" y="6255562"/>
            <a:ext cx="6741042" cy="465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출처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국가지표체계</a:t>
            </a:r>
            <a:r>
              <a:rPr lang="en-US" altLang="ko-KR" sz="1400" dirty="0">
                <a:solidFill>
                  <a:schemeClr val="tx1"/>
                </a:solidFill>
              </a:rPr>
              <a:t>) https://www.index.go.kr/unify/idx-info.do?idxCd=4268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F82A79-A12F-9B8E-A8CF-0600E1B7813E}"/>
              </a:ext>
            </a:extLst>
          </p:cNvPr>
          <p:cNvSpPr/>
          <p:nvPr/>
        </p:nvSpPr>
        <p:spPr>
          <a:xfrm>
            <a:off x="838200" y="215153"/>
            <a:ext cx="10228729" cy="6723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0070C0"/>
                </a:solidFill>
              </a:rPr>
              <a:t>가설 </a:t>
            </a:r>
            <a:r>
              <a:rPr lang="en-US" altLang="ko-KR" sz="2800" dirty="0">
                <a:solidFill>
                  <a:srgbClr val="0070C0"/>
                </a:solidFill>
              </a:rPr>
              <a:t>: </a:t>
            </a:r>
            <a:r>
              <a:rPr lang="ko-KR" altLang="en-US" sz="2800" dirty="0">
                <a:solidFill>
                  <a:srgbClr val="0070C0"/>
                </a:solidFill>
              </a:rPr>
              <a:t>연령이 투표율에 가장 큰 영향을 미치는 변수이다</a:t>
            </a:r>
            <a:r>
              <a:rPr lang="en-US" altLang="ko-KR" sz="2800" dirty="0">
                <a:solidFill>
                  <a:srgbClr val="0070C0"/>
                </a:solidFill>
              </a:rPr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1564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710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7EDE9"/>
                </a:solidFill>
              </a:rPr>
              <a:t>데이터셋 </a:t>
            </a:r>
            <a:r>
              <a:rPr lang="en-US" altLang="ko-KR" dirty="0">
                <a:solidFill>
                  <a:srgbClr val="F7EDE9"/>
                </a:solidFill>
              </a:rPr>
              <a:t>: </a:t>
            </a:r>
            <a:r>
              <a:rPr lang="ko-KR" altLang="en-US" b="0" i="0" dirty="0">
                <a:solidFill>
                  <a:srgbClr val="F7EDE9"/>
                </a:solidFill>
                <a:effectLst/>
                <a:latin typeface="NanumSquare"/>
              </a:rPr>
              <a:t>제</a:t>
            </a:r>
            <a:r>
              <a:rPr lang="en-US" altLang="ko-KR" b="0" i="0" dirty="0">
                <a:solidFill>
                  <a:srgbClr val="F7EDE9"/>
                </a:solidFill>
                <a:effectLst/>
                <a:latin typeface="NanumSquare"/>
              </a:rPr>
              <a:t>8</a:t>
            </a:r>
            <a:r>
              <a:rPr lang="ko-KR" altLang="en-US" b="0" i="0" dirty="0">
                <a:solidFill>
                  <a:srgbClr val="F7EDE9"/>
                </a:solidFill>
                <a:effectLst/>
                <a:latin typeface="NanumSquare"/>
              </a:rPr>
              <a:t>회 </a:t>
            </a:r>
            <a:r>
              <a:rPr lang="ko-KR" altLang="en-US" b="0" i="0" dirty="0" err="1">
                <a:solidFill>
                  <a:srgbClr val="F7EDE9"/>
                </a:solidFill>
                <a:effectLst/>
                <a:latin typeface="NanumSquare"/>
              </a:rPr>
              <a:t>전국동시지방선거</a:t>
            </a:r>
            <a:r>
              <a:rPr lang="ko-KR" altLang="en-US" b="0" i="0" dirty="0">
                <a:solidFill>
                  <a:srgbClr val="F7EDE9"/>
                </a:solidFill>
                <a:effectLst/>
                <a:latin typeface="NanumSquare"/>
              </a:rPr>
              <a:t> 유권자 의식조사</a:t>
            </a:r>
            <a:endParaRPr lang="ko-KR" altLang="en-US" dirty="0">
              <a:solidFill>
                <a:srgbClr val="F7EDE9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>
                <a:solidFill>
                  <a:schemeClr val="tx1"/>
                </a:solidFill>
              </a:rPr>
              <a:t>20XX</a:t>
            </a:r>
            <a:r>
              <a:rPr lang="ko-KR" altLang="en-US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>
                <a:solidFill>
                  <a:schemeClr val="tx1"/>
                </a:solidFill>
              </a:rPr>
              <a:t>Contoso </a:t>
            </a:r>
            <a:r>
              <a:rPr lang="ko-KR" altLang="en-US">
                <a:solidFill>
                  <a:schemeClr val="tx1"/>
                </a:solidFill>
              </a:rPr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>
                <a:solidFill>
                  <a:schemeClr val="tx1"/>
                </a:solidFill>
              </a:rPr>
              <a:pPr rtl="0"/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AD71BF4-6748-1CC0-97B6-7227FB2BA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786808"/>
            <a:ext cx="8027581" cy="60711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ABD425-D2BE-70F8-854B-20F1D8FF694B}"/>
              </a:ext>
            </a:extLst>
          </p:cNvPr>
          <p:cNvSpPr txBox="1"/>
          <p:nvPr/>
        </p:nvSpPr>
        <p:spPr>
          <a:xfrm flipH="1">
            <a:off x="9160391" y="4158248"/>
            <a:ext cx="19749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effectLst/>
                <a:latin typeface="NanumSquare"/>
              </a:rPr>
              <a:t>출처 </a:t>
            </a:r>
            <a:r>
              <a:rPr lang="en-US" altLang="ko-KR" b="0" i="0" dirty="0">
                <a:effectLst/>
                <a:latin typeface="NanumSquare"/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중앙선거관리</a:t>
            </a:r>
            <a:endParaRPr lang="en-US" altLang="ko-KR" dirty="0"/>
          </a:p>
          <a:p>
            <a:pPr algn="ctr"/>
            <a:r>
              <a:rPr lang="ko-KR" altLang="en-US" dirty="0"/>
              <a:t>위원회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Data : </a:t>
            </a:r>
          </a:p>
          <a:p>
            <a:pPr algn="ctr"/>
            <a:r>
              <a:rPr lang="ko-KR" altLang="en-US" dirty="0" err="1"/>
              <a:t>공공데이터포털</a:t>
            </a:r>
            <a:r>
              <a:rPr lang="ko-KR" altLang="en-US" dirty="0"/>
              <a:t>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DE6C36-4547-321E-8F7F-90FA4EB035C0}"/>
              </a:ext>
            </a:extLst>
          </p:cNvPr>
          <p:cNvSpPr/>
          <p:nvPr/>
        </p:nvSpPr>
        <p:spPr>
          <a:xfrm>
            <a:off x="4940595" y="3189767"/>
            <a:ext cx="3565452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2B41D4-68A4-C6E1-D57F-39A61C9197A7}"/>
              </a:ext>
            </a:extLst>
          </p:cNvPr>
          <p:cNvSpPr/>
          <p:nvPr/>
        </p:nvSpPr>
        <p:spPr>
          <a:xfrm>
            <a:off x="1690576" y="3166752"/>
            <a:ext cx="1775638" cy="350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2CB494-D3D3-BB0A-79AB-62D921D25B73}"/>
              </a:ext>
            </a:extLst>
          </p:cNvPr>
          <p:cNvSpPr txBox="1"/>
          <p:nvPr/>
        </p:nvSpPr>
        <p:spPr>
          <a:xfrm flipH="1">
            <a:off x="9160391" y="1288968"/>
            <a:ext cx="19749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effectLst/>
                <a:latin typeface="NanumSquare"/>
              </a:rPr>
              <a:t>1520</a:t>
            </a:r>
            <a:r>
              <a:rPr lang="ko-KR" altLang="en-US" b="0" i="0" dirty="0">
                <a:effectLst/>
                <a:latin typeface="NanumSquare"/>
              </a:rPr>
              <a:t>명을</a:t>
            </a:r>
            <a:endParaRPr lang="en-US" altLang="ko-KR" b="0" i="0" dirty="0">
              <a:effectLst/>
              <a:latin typeface="NanumSquare"/>
            </a:endParaRPr>
          </a:p>
          <a:p>
            <a:pPr algn="ctr"/>
            <a:r>
              <a:rPr lang="en-US" altLang="ko-KR" dirty="0">
                <a:latin typeface="NanumSquare"/>
              </a:rPr>
              <a:t>Bootstrap</a:t>
            </a:r>
            <a:r>
              <a:rPr lang="ko-KR" altLang="en-US" dirty="0">
                <a:latin typeface="NanumSquare"/>
              </a:rPr>
              <a:t>하여</a:t>
            </a:r>
            <a:endParaRPr lang="en-US" altLang="ko-KR" dirty="0">
              <a:latin typeface="NanumSquare"/>
            </a:endParaRP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중복허용 추출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20000</a:t>
            </a:r>
            <a:r>
              <a:rPr lang="ko-KR" altLang="en-US" dirty="0"/>
              <a:t>명의</a:t>
            </a:r>
            <a:endParaRPr lang="en-US" altLang="ko-KR" dirty="0"/>
          </a:p>
          <a:p>
            <a:pPr algn="ctr"/>
            <a:r>
              <a:rPr lang="ko-KR" altLang="en-US" dirty="0"/>
              <a:t>가상의 그룹으로</a:t>
            </a:r>
            <a:endParaRPr lang="en-US" altLang="ko-KR" dirty="0"/>
          </a:p>
          <a:p>
            <a:pPr algn="ctr"/>
            <a:r>
              <a:rPr lang="ko-KR" altLang="en-US" dirty="0"/>
              <a:t>분석 진행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710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rgbClr val="F7EDE9"/>
                </a:solidFill>
              </a:rPr>
              <a:t>데이터셋 </a:t>
            </a:r>
            <a:r>
              <a:rPr lang="en-US" altLang="ko-KR" dirty="0">
                <a:solidFill>
                  <a:srgbClr val="F7EDE9"/>
                </a:solidFill>
              </a:rPr>
              <a:t>: </a:t>
            </a:r>
            <a:r>
              <a:rPr lang="ko-KR" altLang="en-US" b="0" i="0" dirty="0">
                <a:solidFill>
                  <a:srgbClr val="F7EDE9"/>
                </a:solidFill>
                <a:effectLst/>
                <a:latin typeface="NanumSquare"/>
              </a:rPr>
              <a:t>제</a:t>
            </a:r>
            <a:r>
              <a:rPr lang="en-US" altLang="ko-KR" b="0" i="0" dirty="0">
                <a:solidFill>
                  <a:srgbClr val="F7EDE9"/>
                </a:solidFill>
                <a:effectLst/>
                <a:latin typeface="NanumSquare"/>
              </a:rPr>
              <a:t>8</a:t>
            </a:r>
            <a:r>
              <a:rPr lang="ko-KR" altLang="en-US" b="0" i="0" dirty="0">
                <a:solidFill>
                  <a:srgbClr val="F7EDE9"/>
                </a:solidFill>
                <a:effectLst/>
                <a:latin typeface="NanumSquare"/>
              </a:rPr>
              <a:t>회 </a:t>
            </a:r>
            <a:r>
              <a:rPr lang="ko-KR" altLang="en-US" b="0" i="0" dirty="0" err="1">
                <a:solidFill>
                  <a:srgbClr val="F7EDE9"/>
                </a:solidFill>
                <a:effectLst/>
                <a:latin typeface="NanumSquare"/>
              </a:rPr>
              <a:t>전국동시지방선거</a:t>
            </a:r>
            <a:r>
              <a:rPr lang="ko-KR" altLang="en-US" b="0" i="0" dirty="0">
                <a:solidFill>
                  <a:srgbClr val="F7EDE9"/>
                </a:solidFill>
                <a:effectLst/>
                <a:latin typeface="NanumSquare"/>
              </a:rPr>
              <a:t> 유권자 의식조사</a:t>
            </a:r>
            <a:endParaRPr lang="ko-KR" altLang="en-US" dirty="0">
              <a:solidFill>
                <a:srgbClr val="F7EDE9"/>
              </a:solidFill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>
                <a:solidFill>
                  <a:schemeClr val="tx1"/>
                </a:solidFill>
              </a:rPr>
              <a:t>20XX</a:t>
            </a:r>
            <a:r>
              <a:rPr lang="ko-KR" altLang="en-US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>
                <a:solidFill>
                  <a:schemeClr val="tx1"/>
                </a:solidFill>
              </a:rPr>
              <a:t>Contoso </a:t>
            </a:r>
            <a:r>
              <a:rPr lang="ko-KR" altLang="en-US">
                <a:solidFill>
                  <a:schemeClr val="tx1"/>
                </a:solidFill>
              </a:rPr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>
                <a:solidFill>
                  <a:schemeClr val="tx1"/>
                </a:solidFill>
              </a:rPr>
              <a:pPr rtl="0"/>
              <a:t>7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05D61-21A9-BC46-D8E8-48409396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98" y="811121"/>
            <a:ext cx="8560804" cy="1592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CEFC10-2CC0-0FC6-A917-5B21E330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2516765"/>
            <a:ext cx="118300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136525"/>
            <a:ext cx="10515600" cy="444518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2800" dirty="0" err="1"/>
              <a:t>코드북</a:t>
            </a:r>
            <a:r>
              <a:rPr lang="en-US" altLang="ko-KR" sz="2800" dirty="0"/>
              <a:t>(</a:t>
            </a:r>
            <a:r>
              <a:rPr lang="ko-KR" altLang="en-US" sz="2800" dirty="0"/>
              <a:t>설문 문항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7E19A2-6D2A-D187-7A02-D444CDC95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06"/>
          <a:stretch/>
        </p:blipFill>
        <p:spPr>
          <a:xfrm>
            <a:off x="4105066" y="84654"/>
            <a:ext cx="8086934" cy="4963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C9FA2C-581E-8086-62D7-52ED9C8C9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25" y="540976"/>
            <a:ext cx="9657350" cy="63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136525"/>
            <a:ext cx="10515600" cy="444518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2800" dirty="0" err="1"/>
              <a:t>코드북</a:t>
            </a:r>
            <a:r>
              <a:rPr lang="en-US" altLang="ko-KR" sz="2800" dirty="0"/>
              <a:t>(</a:t>
            </a:r>
            <a:r>
              <a:rPr lang="ko-KR" altLang="en-US" sz="2800" dirty="0"/>
              <a:t>설문 문항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7E19A2-6D2A-D187-7A02-D444CDC95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06"/>
          <a:stretch/>
        </p:blipFill>
        <p:spPr>
          <a:xfrm>
            <a:off x="4105066" y="84654"/>
            <a:ext cx="8086934" cy="496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5CB5DF-B2D3-2AD1-41EB-0C53883F4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029" y="648408"/>
            <a:ext cx="9339941" cy="62095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79070-6594-5065-5FAD-5788DD0D52C6}"/>
              </a:ext>
            </a:extLst>
          </p:cNvPr>
          <p:cNvSpPr/>
          <p:nvPr/>
        </p:nvSpPr>
        <p:spPr>
          <a:xfrm>
            <a:off x="1426029" y="966651"/>
            <a:ext cx="9339941" cy="2220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2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3_TF10081922_Win32" id="{84C63527-4234-4040-A984-F4AAFDB0AF0D}" vid="{AAE20D9D-9A23-435B-85C2-6A25370F1F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{E33FA6D2-F211-496F-9343-F2FA97880DB5}tf10081922_win32</Template>
  <TotalTime>176</TotalTime>
  <Words>1756</Words>
  <Application>Microsoft Office PowerPoint</Application>
  <PresentationFormat>와이드스크린</PresentationFormat>
  <Paragraphs>268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AppleSDGothicNeo</vt:lpstr>
      <vt:lpstr>AppleSDGothicNeo-Light</vt:lpstr>
      <vt:lpstr>NanumSquare</vt:lpstr>
      <vt:lpstr>맑은 고딕</vt:lpstr>
      <vt:lpstr>Arial</vt:lpstr>
      <vt:lpstr>Courier New</vt:lpstr>
      <vt:lpstr>Lucida Sans Typewriter</vt:lpstr>
      <vt:lpstr>Quire Sans Pro Light</vt:lpstr>
      <vt:lpstr>Tisa Offc Serif Pro</vt:lpstr>
      <vt:lpstr>Office 테마</vt:lpstr>
      <vt:lpstr>제8회 전국동시지방선거 유권자 의식조사 분석 및 투표율 제고</vt:lpstr>
      <vt:lpstr>분석 목적</vt:lpstr>
      <vt:lpstr>문제 정의</vt:lpstr>
      <vt:lpstr>문제 정의</vt:lpstr>
      <vt:lpstr>PowerPoint 프레젠테이션</vt:lpstr>
      <vt:lpstr>데이터셋 : 제8회 전국동시지방선거 유권자 의식조사</vt:lpstr>
      <vt:lpstr>데이터셋 : 제8회 전국동시지방선거 유권자 의식조사</vt:lpstr>
      <vt:lpstr>코드북(설문 문항)</vt:lpstr>
      <vt:lpstr>코드북(설문 문항)</vt:lpstr>
      <vt:lpstr>코드북(설문 문항)</vt:lpstr>
      <vt:lpstr>데이터 탐색(EDA)</vt:lpstr>
      <vt:lpstr>데이터 정제(Wrangling)</vt:lpstr>
      <vt:lpstr>데이터 정제(Wrangling)</vt:lpstr>
      <vt:lpstr>부트스트랩</vt:lpstr>
      <vt:lpstr>데이터를 학습/테스트 세트로 분할 </vt:lpstr>
      <vt:lpstr>기본 모델 : 성능의 기준이 되는 가장 단순한 예측 모델</vt:lpstr>
      <vt:lpstr>랜덤포레스트</vt:lpstr>
      <vt:lpstr>랜덤포레스트</vt:lpstr>
      <vt:lpstr>RandomizedSearchCV : 하이퍼파라미터 튜닝 함수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제8회 전국동시지방선거 유권자 의식조사 분석 및 투표율 제고</dc:title>
  <dc:creator>f037498</dc:creator>
  <cp:lastModifiedBy>f037498</cp:lastModifiedBy>
  <cp:revision>3</cp:revision>
  <dcterms:created xsi:type="dcterms:W3CDTF">2022-12-05T05:55:22Z</dcterms:created>
  <dcterms:modified xsi:type="dcterms:W3CDTF">2022-12-05T08:52:22Z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